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6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86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0464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0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" name="Shape 2"/>
          <p:cNvSpPr/>
          <p:nvPr/>
        </p:nvSpPr>
        <p:spPr>
          <a:xfrm>
            <a:off x="502920" y="438912"/>
            <a:ext cx="5212080" cy="4261104"/>
          </a:xfrm>
          <a:prstGeom prst="rect">
            <a:avLst/>
          </a:prstGeom>
          <a:solidFill>
            <a:srgbClr val="F5F0E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438912"/>
            <a:ext cx="182880" cy="42611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658368"/>
            <a:ext cx="4754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AUXILIARY SCIENCES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1005840"/>
            <a:ext cx="47548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 History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822960" y="192024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rgbClr val="4A6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 II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822960" y="2487168"/>
            <a:ext cx="4389120" cy="320040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10" name="Shape 8"/>
          <p:cNvSpPr/>
          <p:nvPr/>
        </p:nvSpPr>
        <p:spPr>
          <a:xfrm>
            <a:off x="822960" y="2487168"/>
            <a:ext cx="109728" cy="3200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523744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Numismatics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22960" y="2889504"/>
            <a:ext cx="4389120" cy="32004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3" name="Shape 11"/>
          <p:cNvSpPr/>
          <p:nvPr/>
        </p:nvSpPr>
        <p:spPr>
          <a:xfrm>
            <a:off x="822960" y="2889504"/>
            <a:ext cx="109728" cy="3200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2926080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Philately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22960" y="3291840"/>
            <a:ext cx="4389120" cy="320040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16" name="Shape 14"/>
          <p:cNvSpPr/>
          <p:nvPr/>
        </p:nvSpPr>
        <p:spPr>
          <a:xfrm>
            <a:off x="822960" y="3291840"/>
            <a:ext cx="109728" cy="3200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7" name="Text 15"/>
          <p:cNvSpPr/>
          <p:nvPr/>
        </p:nvSpPr>
        <p:spPr>
          <a:xfrm>
            <a:off x="1005840" y="3328416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Genealogy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22960" y="3694176"/>
            <a:ext cx="4389120" cy="32004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9" name="Shape 17"/>
          <p:cNvSpPr/>
          <p:nvPr/>
        </p:nvSpPr>
        <p:spPr>
          <a:xfrm>
            <a:off x="822960" y="3694176"/>
            <a:ext cx="109728" cy="3200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0" name="Text 18"/>
          <p:cNvSpPr/>
          <p:nvPr/>
        </p:nvSpPr>
        <p:spPr>
          <a:xfrm>
            <a:off x="1005840" y="3730752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Heraldry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22960" y="4096512"/>
            <a:ext cx="4389120" cy="320040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22" name="Shape 20"/>
          <p:cNvSpPr/>
          <p:nvPr/>
        </p:nvSpPr>
        <p:spPr>
          <a:xfrm>
            <a:off x="822960" y="4096512"/>
            <a:ext cx="109728" cy="3200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3" name="Text 21"/>
          <p:cNvSpPr/>
          <p:nvPr/>
        </p:nvSpPr>
        <p:spPr>
          <a:xfrm>
            <a:off x="1005840" y="4133088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Chronology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22960" y="4462272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First-Year History | University of Guyana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492240" y="594360"/>
            <a:ext cx="2103120" cy="2103120"/>
          </a:xfrm>
          <a:prstGeom prst="ellipse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492240" y="594360"/>
            <a:ext cx="21031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</a:t>
            </a:r>
            <a:endParaRPr lang="en-US" sz="7000" dirty="0"/>
          </a:p>
        </p:txBody>
      </p:sp>
      <p:sp>
        <p:nvSpPr>
          <p:cNvPr id="27" name="Shape 25"/>
          <p:cNvSpPr/>
          <p:nvPr/>
        </p:nvSpPr>
        <p:spPr>
          <a:xfrm>
            <a:off x="6309360" y="2834640"/>
            <a:ext cx="1005840" cy="1005840"/>
          </a:xfrm>
          <a:prstGeom prst="ellipse">
            <a:avLst/>
          </a:prstGeom>
          <a:solidFill>
            <a:srgbClr val="2C406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309360" y="283464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</a:t>
            </a:r>
            <a:endParaRPr lang="en-US" sz="2800" dirty="0"/>
          </a:p>
        </p:txBody>
      </p:sp>
      <p:sp>
        <p:nvSpPr>
          <p:cNvPr id="29" name="Shape 27"/>
          <p:cNvSpPr/>
          <p:nvPr/>
        </p:nvSpPr>
        <p:spPr>
          <a:xfrm>
            <a:off x="7452360" y="2834640"/>
            <a:ext cx="1005840" cy="1005840"/>
          </a:xfrm>
          <a:prstGeom prst="ellipse">
            <a:avLst/>
          </a:prstGeom>
          <a:solidFill>
            <a:srgbClr val="B8860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7452360" y="283464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</a:t>
            </a:r>
            <a:endParaRPr lang="en-US" sz="2800" dirty="0"/>
          </a:p>
        </p:txBody>
      </p:sp>
      <p:sp>
        <p:nvSpPr>
          <p:cNvPr id="31" name="Shape 29"/>
          <p:cNvSpPr/>
          <p:nvPr/>
        </p:nvSpPr>
        <p:spPr>
          <a:xfrm>
            <a:off x="6309360" y="3977640"/>
            <a:ext cx="1005840" cy="1005840"/>
          </a:xfrm>
          <a:prstGeom prst="ellipse">
            <a:avLst/>
          </a:prstGeom>
          <a:solidFill>
            <a:srgbClr val="4A608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309360" y="397764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</a:t>
            </a:r>
            <a:endParaRPr lang="en-US" sz="2800" dirty="0"/>
          </a:p>
        </p:txBody>
      </p:sp>
      <p:sp>
        <p:nvSpPr>
          <p:cNvPr id="33" name="Shape 31"/>
          <p:cNvSpPr/>
          <p:nvPr/>
        </p:nvSpPr>
        <p:spPr>
          <a:xfrm>
            <a:off x="7452360" y="3977640"/>
            <a:ext cx="1005840" cy="1005840"/>
          </a:xfrm>
          <a:prstGeom prst="ellipse">
            <a:avLst/>
          </a:prstGeom>
          <a:solidFill>
            <a:srgbClr val="2C406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7452360" y="397764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822960"/>
            <a:ext cx="1371600" cy="137160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82296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</a:t>
            </a:r>
            <a:endParaRPr lang="en-US" sz="6800" dirty="0"/>
          </a:p>
        </p:txBody>
      </p:sp>
      <p:sp>
        <p:nvSpPr>
          <p:cNvPr id="6" name="Text 4"/>
          <p:cNvSpPr/>
          <p:nvPr/>
        </p:nvSpPr>
        <p:spPr>
          <a:xfrm>
            <a:off x="2103120" y="960120"/>
            <a:ext cx="66751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Genealogy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2103120" y="182880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Tracing family lineages across generations and continents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2103120" y="2423160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9" name="Shape 7"/>
          <p:cNvSpPr/>
          <p:nvPr/>
        </p:nvSpPr>
        <p:spPr>
          <a:xfrm>
            <a:off x="2514600" y="2423160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0" name="Shape 8"/>
          <p:cNvSpPr/>
          <p:nvPr/>
        </p:nvSpPr>
        <p:spPr>
          <a:xfrm>
            <a:off x="292608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  <p:sp>
        <p:nvSpPr>
          <p:cNvPr id="11" name="Shape 9"/>
          <p:cNvSpPr/>
          <p:nvPr/>
        </p:nvSpPr>
        <p:spPr>
          <a:xfrm>
            <a:off x="333756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  <p:sp>
        <p:nvSpPr>
          <p:cNvPr id="12" name="Shape 10"/>
          <p:cNvSpPr/>
          <p:nvPr/>
        </p:nvSpPr>
        <p:spPr>
          <a:xfrm>
            <a:off x="374904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Genealogy — Definition &amp; Core Methods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science of family history and lineage reconstruction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84048" y="1024128"/>
            <a:ext cx="8412480" cy="841248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06984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Genealogy (Greek: genea = generation + logos = study) is the systematic study of family descent and lineages using documentary, oral, and biological evidence. For historians, it reveals migration patterns, social structures, kinship networks, and demographic change.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84048" y="196596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Genealogical Research Process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384048" y="2395728"/>
            <a:ext cx="1371600" cy="1371600"/>
          </a:xfrm>
          <a:prstGeom prst="ellipse">
            <a:avLst/>
          </a:prstGeom>
          <a:solidFill>
            <a:srgbClr val="1B2A4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84048" y="2395728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84048" y="305409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Self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29768" y="3858768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Gather known info: names, dates, places of birth, marriage, death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1801368" y="3017520"/>
            <a:ext cx="256032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5" name="Shape 13"/>
          <p:cNvSpPr/>
          <p:nvPr/>
        </p:nvSpPr>
        <p:spPr>
          <a:xfrm>
            <a:off x="2103120" y="2395728"/>
            <a:ext cx="1371600" cy="1371600"/>
          </a:xfrm>
          <a:prstGeom prst="ellipse">
            <a:avLst/>
          </a:prstGeom>
          <a:solidFill>
            <a:srgbClr val="1B2A4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2103120" y="2395728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2103120" y="305409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Oral Sources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148840" y="3858768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 elders; record memories, stories, traditions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520440" y="3017520"/>
            <a:ext cx="256032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0" name="Shape 18"/>
          <p:cNvSpPr/>
          <p:nvPr/>
        </p:nvSpPr>
        <p:spPr>
          <a:xfrm>
            <a:off x="3822192" y="2395728"/>
            <a:ext cx="1371600" cy="1371600"/>
          </a:xfrm>
          <a:prstGeom prst="ellipse">
            <a:avLst/>
          </a:prstGeom>
          <a:solidFill>
            <a:srgbClr val="4A608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822192" y="2395728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3822192" y="305409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867912" y="3858768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Birth, marriage, death certificates; census records; wills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239512" y="3017520"/>
            <a:ext cx="256032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5" name="Shape 23"/>
          <p:cNvSpPr/>
          <p:nvPr/>
        </p:nvSpPr>
        <p:spPr>
          <a:xfrm>
            <a:off x="5541264" y="2395728"/>
            <a:ext cx="1371600" cy="1371600"/>
          </a:xfrm>
          <a:prstGeom prst="ellipse">
            <a:avLst/>
          </a:prstGeom>
          <a:solidFill>
            <a:srgbClr val="4A608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5541264" y="2395728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5541264" y="305409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Archives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586984" y="3858768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Church registers, plantation records, immigration lists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958584" y="3017520"/>
            <a:ext cx="256032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0" name="Shape 28"/>
          <p:cNvSpPr/>
          <p:nvPr/>
        </p:nvSpPr>
        <p:spPr>
          <a:xfrm>
            <a:off x="7260336" y="2395728"/>
            <a:ext cx="1371600" cy="1371600"/>
          </a:xfrm>
          <a:prstGeom prst="ellipse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7260336" y="2395728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200" dirty="0"/>
          </a:p>
        </p:txBody>
      </p:sp>
      <p:sp>
        <p:nvSpPr>
          <p:cNvPr id="32" name="Text 30"/>
          <p:cNvSpPr/>
          <p:nvPr/>
        </p:nvSpPr>
        <p:spPr>
          <a:xfrm>
            <a:off x="7260336" y="3054096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DNA Analysis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306056" y="3858768"/>
            <a:ext cx="1280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Ethnicity estimates and DNA matches for biological lineage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Genealogy — Sources &amp; Caribbean Significance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Reconstructing family histories in a region shaped by forced migration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84048" y="1024128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Genealogical Record Types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384048" y="1426464"/>
            <a:ext cx="4023360" cy="43891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9" name="Shape 7"/>
          <p:cNvSpPr/>
          <p:nvPr/>
        </p:nvSpPr>
        <p:spPr>
          <a:xfrm>
            <a:off x="384048" y="1426464"/>
            <a:ext cx="109728" cy="43891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0" name="Text 8"/>
          <p:cNvSpPr/>
          <p:nvPr/>
        </p:nvSpPr>
        <p:spPr>
          <a:xfrm>
            <a:off x="566928" y="1453896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Vital Records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66928" y="166420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Birth, marriage &amp; death certificates (civil registration from 1869 in Guyana)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84048" y="1920240"/>
            <a:ext cx="4023360" cy="438912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3" name="Shape 11"/>
          <p:cNvSpPr/>
          <p:nvPr/>
        </p:nvSpPr>
        <p:spPr>
          <a:xfrm>
            <a:off x="384048" y="1920240"/>
            <a:ext cx="109728" cy="43891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4" name="Text 12"/>
          <p:cNvSpPr/>
          <p:nvPr/>
        </p:nvSpPr>
        <p:spPr>
          <a:xfrm>
            <a:off x="566928" y="194767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Church Registers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566928" y="2157984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Baptisms, burials — often pre-date civil registration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84048" y="2414016"/>
            <a:ext cx="4023360" cy="43891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17" name="Shape 15"/>
          <p:cNvSpPr/>
          <p:nvPr/>
        </p:nvSpPr>
        <p:spPr>
          <a:xfrm>
            <a:off x="384048" y="2414016"/>
            <a:ext cx="109728" cy="43891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8" name="Text 16"/>
          <p:cNvSpPr/>
          <p:nvPr/>
        </p:nvSpPr>
        <p:spPr>
          <a:xfrm>
            <a:off x="566928" y="244144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Census Records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566928" y="2651760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snapshots; household and occupational data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84048" y="2907792"/>
            <a:ext cx="4023360" cy="438912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21" name="Shape 19"/>
          <p:cNvSpPr/>
          <p:nvPr/>
        </p:nvSpPr>
        <p:spPr>
          <a:xfrm>
            <a:off x="384048" y="2907792"/>
            <a:ext cx="109728" cy="43891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2" name="Text 20"/>
          <p:cNvSpPr/>
          <p:nvPr/>
        </p:nvSpPr>
        <p:spPr>
          <a:xfrm>
            <a:off x="566928" y="2935224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Slave Registers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66928" y="3145536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British registers 1817–1834 name enslaved individuals — crucial for Afro-Caribbean genealogy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84048" y="3401568"/>
            <a:ext cx="4023360" cy="43891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25" name="Shape 23"/>
          <p:cNvSpPr/>
          <p:nvPr/>
        </p:nvSpPr>
        <p:spPr>
          <a:xfrm>
            <a:off x="384048" y="3401568"/>
            <a:ext cx="109728" cy="43891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6" name="Text 24"/>
          <p:cNvSpPr/>
          <p:nvPr/>
        </p:nvSpPr>
        <p:spPr>
          <a:xfrm>
            <a:off x="566928" y="3429000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Indenture Records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566928" y="3639312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Indo-Guyanese ancestors appear in immigration lists 1838–1917 from India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84048" y="3895344"/>
            <a:ext cx="4023360" cy="438912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29" name="Shape 27"/>
          <p:cNvSpPr/>
          <p:nvPr/>
        </p:nvSpPr>
        <p:spPr>
          <a:xfrm>
            <a:off x="384048" y="3895344"/>
            <a:ext cx="109728" cy="43891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0" name="Text 28"/>
          <p:cNvSpPr/>
          <p:nvPr/>
        </p:nvSpPr>
        <p:spPr>
          <a:xfrm>
            <a:off x="566928" y="3922776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Wills &amp; Probate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566928" y="4133088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Reveal property, relationships, and family disputes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84048" y="4389120"/>
            <a:ext cx="4023360" cy="43891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33" name="Shape 31"/>
          <p:cNvSpPr/>
          <p:nvPr/>
        </p:nvSpPr>
        <p:spPr>
          <a:xfrm>
            <a:off x="384048" y="4389120"/>
            <a:ext cx="109728" cy="43891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4" name="Text 32"/>
          <p:cNvSpPr/>
          <p:nvPr/>
        </p:nvSpPr>
        <p:spPr>
          <a:xfrm>
            <a:off x="566928" y="441655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Records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566928" y="4626864"/>
            <a:ext cx="3749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deeds name owners across multiple generations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4663440" y="102412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Genealogy Matters in the Caribbean</a:t>
            </a:r>
            <a:endParaRPr lang="en-US" sz="1500" dirty="0"/>
          </a:p>
        </p:txBody>
      </p:sp>
      <p:sp>
        <p:nvSpPr>
          <p:cNvPr id="37" name="Shape 35"/>
          <p:cNvSpPr/>
          <p:nvPr/>
        </p:nvSpPr>
        <p:spPr>
          <a:xfrm>
            <a:off x="4663440" y="1426464"/>
            <a:ext cx="4114800" cy="1170432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663440" y="1426464"/>
            <a:ext cx="4114800" cy="3474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9" name="Text 37"/>
          <p:cNvSpPr/>
          <p:nvPr/>
        </p:nvSpPr>
        <p:spPr>
          <a:xfrm>
            <a:off x="4773168" y="14813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Broken Chain of Slavery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4773168" y="1828800"/>
            <a:ext cx="3840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transatlantic slave trade deliberately severed family connections. Enslaved Africans were renamed and separated. Genealogy reconstructs these broken lines through plantation records, baptism registers, and DNA.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4663440" y="2670048"/>
            <a:ext cx="4114800" cy="1170432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4663440" y="2670048"/>
            <a:ext cx="4114800" cy="347472"/>
          </a:xfrm>
          <a:prstGeom prst="rect">
            <a:avLst/>
          </a:prstGeom>
          <a:solidFill>
            <a:srgbClr val="4A6080"/>
          </a:solidFill>
          <a:ln/>
        </p:spPr>
      </p:sp>
      <p:sp>
        <p:nvSpPr>
          <p:cNvPr id="43" name="Text 41"/>
          <p:cNvSpPr/>
          <p:nvPr/>
        </p:nvSpPr>
        <p:spPr>
          <a:xfrm>
            <a:off x="4773168" y="272491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Indentured Labour Records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4773168" y="3072384"/>
            <a:ext cx="3840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200,000 Indians came to British Guiana 1838–1917. Immigration registers record names, ship, date, village of origin in India — enabling Indo-Guyanese families to trace ancestors back to specific Indian states.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4663440" y="3913632"/>
            <a:ext cx="4114800" cy="1170432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4663440" y="3913632"/>
            <a:ext cx="4114800" cy="34747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47" name="Text 45"/>
          <p:cNvSpPr/>
          <p:nvPr/>
        </p:nvSpPr>
        <p:spPr>
          <a:xfrm>
            <a:off x="4773168" y="396849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Amerindian Oral Genealogies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4773168" y="4315968"/>
            <a:ext cx="3840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Indigenous communities in Guyana maintain genealogical knowledge through oral tradition. Historians now work with communities to document these lineages before they are lost.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822960"/>
            <a:ext cx="1371600" cy="137160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82296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</a:t>
            </a:r>
            <a:endParaRPr lang="en-US" sz="6800" dirty="0"/>
          </a:p>
        </p:txBody>
      </p:sp>
      <p:sp>
        <p:nvSpPr>
          <p:cNvPr id="6" name="Text 4"/>
          <p:cNvSpPr/>
          <p:nvPr/>
        </p:nvSpPr>
        <p:spPr>
          <a:xfrm>
            <a:off x="2103120" y="960120"/>
            <a:ext cx="66751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Heraldry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2103120" y="182880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Coats of arms as the visual language of identity and power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2103120" y="2423160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9" name="Shape 7"/>
          <p:cNvSpPr/>
          <p:nvPr/>
        </p:nvSpPr>
        <p:spPr>
          <a:xfrm>
            <a:off x="2514600" y="2423160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0" name="Shape 8"/>
          <p:cNvSpPr/>
          <p:nvPr/>
        </p:nvSpPr>
        <p:spPr>
          <a:xfrm>
            <a:off x="292608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  <p:sp>
        <p:nvSpPr>
          <p:cNvPr id="11" name="Shape 9"/>
          <p:cNvSpPr/>
          <p:nvPr/>
        </p:nvSpPr>
        <p:spPr>
          <a:xfrm>
            <a:off x="333756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  <p:sp>
        <p:nvSpPr>
          <p:cNvPr id="12" name="Shape 10"/>
          <p:cNvSpPr/>
          <p:nvPr/>
        </p:nvSpPr>
        <p:spPr>
          <a:xfrm>
            <a:off x="374904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Heraldry — Definition &amp; Elements of a Coat of Arms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the visual grammar of armorial bearings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84048" y="1024128"/>
            <a:ext cx="8412480" cy="841248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06984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Heraldry is the systematic study and use of hereditary symbols — coats of arms — borne on shields, banners, and seals. As an auxiliary science, it identifies individuals, families, institutions, and nations, and reveals social hierarchies and political allegiances.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84048" y="1993392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Parts of a Full Achievement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02336" y="2441448"/>
            <a:ext cx="219456" cy="219456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1" name="Text 9"/>
          <p:cNvSpPr/>
          <p:nvPr/>
        </p:nvSpPr>
        <p:spPr>
          <a:xfrm>
            <a:off x="694944" y="239572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Shield (Escutcheon):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423160" y="2395728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element bearing the heraldic device — the core of arms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02336" y="2843784"/>
            <a:ext cx="219456" cy="219456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4" name="Text 12"/>
          <p:cNvSpPr/>
          <p:nvPr/>
        </p:nvSpPr>
        <p:spPr>
          <a:xfrm>
            <a:off x="694944" y="2798064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Helmet (Helm):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423160" y="279806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Placed above the shield; style indicates rank of the bearer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02336" y="3246120"/>
            <a:ext cx="219456" cy="219456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7" name="Text 15"/>
          <p:cNvSpPr/>
          <p:nvPr/>
        </p:nvSpPr>
        <p:spPr>
          <a:xfrm>
            <a:off x="694944" y="3200400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Crest: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423160" y="320040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 on top of the helmet; often a family's most distinctive mark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02336" y="3648456"/>
            <a:ext cx="219456" cy="219456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0" name="Text 18"/>
          <p:cNvSpPr/>
          <p:nvPr/>
        </p:nvSpPr>
        <p:spPr>
          <a:xfrm>
            <a:off x="694944" y="3602736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Mantling: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423160" y="3602736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Decorative cloth flowing from the helmet; matches principal tinctures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02336" y="4050792"/>
            <a:ext cx="219456" cy="219456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3" name="Text 21"/>
          <p:cNvSpPr/>
          <p:nvPr/>
        </p:nvSpPr>
        <p:spPr>
          <a:xfrm>
            <a:off x="694944" y="4005072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Supporters: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423160" y="400507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Figures (animals/humans) flanking the shield — granted to senior ranks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02336" y="4453128"/>
            <a:ext cx="219456" cy="219456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6" name="Text 24"/>
          <p:cNvSpPr/>
          <p:nvPr/>
        </p:nvSpPr>
        <p:spPr>
          <a:xfrm>
            <a:off x="694944" y="4407408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Motto: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423160" y="4407408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phrase below (or above) the shield expressing family values or loyalty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02336" y="4855464"/>
            <a:ext cx="219456" cy="219456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9" name="Text 27"/>
          <p:cNvSpPr/>
          <p:nvPr/>
        </p:nvSpPr>
        <p:spPr>
          <a:xfrm>
            <a:off x="694944" y="4809744"/>
            <a:ext cx="1691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Compartment: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423160" y="480974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 or base on which supporters stand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4663440" y="1993392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Heraldic Tinctures &amp; the Rule of Tincture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4663440" y="2395728"/>
            <a:ext cx="914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Metals: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663440" y="2651760"/>
            <a:ext cx="1920240" cy="384048"/>
          </a:xfrm>
          <a:prstGeom prst="rect">
            <a:avLst/>
          </a:prstGeom>
          <a:solidFill>
            <a:srgbClr val="D4AF37"/>
          </a:solidFill>
          <a:ln w="12700">
            <a:solidFill>
              <a:srgbClr val="4A608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663440" y="2679192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(Gold)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6675120" y="2651760"/>
            <a:ext cx="1920240" cy="384048"/>
          </a:xfrm>
          <a:prstGeom prst="rect">
            <a:avLst/>
          </a:prstGeom>
          <a:solidFill>
            <a:srgbClr val="E8E8E8"/>
          </a:solidFill>
          <a:ln w="12700">
            <a:solidFill>
              <a:srgbClr val="4A608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675120" y="2679192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Argent (Silver/White)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663440" y="312724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Colours: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4663440" y="3364992"/>
            <a:ext cx="1920240" cy="347472"/>
          </a:xfrm>
          <a:prstGeom prst="rect">
            <a:avLst/>
          </a:prstGeom>
          <a:solidFill>
            <a:srgbClr val="9B1C1C"/>
          </a:solidFill>
          <a:ln/>
        </p:spPr>
      </p:sp>
      <p:sp>
        <p:nvSpPr>
          <p:cNvPr id="39" name="Text 37"/>
          <p:cNvSpPr/>
          <p:nvPr/>
        </p:nvSpPr>
        <p:spPr>
          <a:xfrm>
            <a:off x="4663440" y="341071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Gules (Red)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6675120" y="3364992"/>
            <a:ext cx="1920240" cy="347472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41" name="Text 39"/>
          <p:cNvSpPr/>
          <p:nvPr/>
        </p:nvSpPr>
        <p:spPr>
          <a:xfrm>
            <a:off x="6675120" y="341071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(Blue)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4663440" y="3785616"/>
            <a:ext cx="1920240" cy="347472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43" name="Text 41"/>
          <p:cNvSpPr/>
          <p:nvPr/>
        </p:nvSpPr>
        <p:spPr>
          <a:xfrm>
            <a:off x="4663440" y="3831336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Sable (Black)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6675120" y="3785616"/>
            <a:ext cx="1920240" cy="347472"/>
          </a:xfrm>
          <a:prstGeom prst="rect">
            <a:avLst/>
          </a:prstGeom>
          <a:solidFill>
            <a:srgbClr val="1E6B3A"/>
          </a:solidFill>
          <a:ln/>
        </p:spPr>
      </p:sp>
      <p:sp>
        <p:nvSpPr>
          <p:cNvPr id="45" name="Text 43"/>
          <p:cNvSpPr/>
          <p:nvPr/>
        </p:nvSpPr>
        <p:spPr>
          <a:xfrm>
            <a:off x="6675120" y="3831336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 (Green)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5669280" y="4206240"/>
            <a:ext cx="1920240" cy="347472"/>
          </a:xfrm>
          <a:prstGeom prst="rect">
            <a:avLst/>
          </a:prstGeom>
          <a:solidFill>
            <a:srgbClr val="6B2D8B"/>
          </a:solidFill>
          <a:ln/>
        </p:spPr>
      </p:sp>
      <p:sp>
        <p:nvSpPr>
          <p:cNvPr id="47" name="Text 45"/>
          <p:cNvSpPr/>
          <p:nvPr/>
        </p:nvSpPr>
        <p:spPr>
          <a:xfrm>
            <a:off x="5669280" y="42519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Purpure (Purple)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4663440" y="4206240"/>
            <a:ext cx="4114800" cy="512064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9" name="Shape 47"/>
          <p:cNvSpPr/>
          <p:nvPr/>
        </p:nvSpPr>
        <p:spPr>
          <a:xfrm>
            <a:off x="4663440" y="4206240"/>
            <a:ext cx="109728" cy="5120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0" name="Text 48"/>
          <p:cNvSpPr/>
          <p:nvPr/>
        </p:nvSpPr>
        <p:spPr>
          <a:xfrm>
            <a:off x="4828032" y="4233672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 Rule of Tincture: Never place colour on colour, or metal on metal — this ensures maximum visibility on the battlefield.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Heraldry — Arms of Guyana &amp; the Caribbean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Post-colonial heraldry as a form of national self-definition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84048" y="102412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Caribbean nations gained independence, they chose — or were granted — new coats of arms. These are not mere ornaments: every element is a deliberate historical and political statement.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84048" y="1719072"/>
            <a:ext cx="4754880" cy="3145536"/>
          </a:xfrm>
          <a:prstGeom prst="rect">
            <a:avLst/>
          </a:prstGeom>
          <a:solidFill>
            <a:srgbClr val="FAF7F2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84048" y="1719072"/>
            <a:ext cx="4754880" cy="42062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0" name="Text 8"/>
          <p:cNvSpPr/>
          <p:nvPr/>
        </p:nvSpPr>
        <p:spPr>
          <a:xfrm>
            <a:off x="493776" y="1746504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Arms of Guyana (Granted 1966)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93776" y="2276856"/>
            <a:ext cx="201168" cy="201168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2" name="Text 10"/>
          <p:cNvSpPr/>
          <p:nvPr/>
        </p:nvSpPr>
        <p:spPr>
          <a:xfrm>
            <a:off x="768096" y="2231136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Shield divisions: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231136" y="2231136"/>
            <a:ext cx="2816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horizontal bands — blue, gold, red — represent water, mineral wealth, and zeal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93776" y="2642616"/>
            <a:ext cx="201168" cy="201168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5" name="Text 13"/>
          <p:cNvSpPr/>
          <p:nvPr/>
        </p:nvSpPr>
        <p:spPr>
          <a:xfrm>
            <a:off x="768096" y="2596896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Victoria amazonica: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231136" y="2596896"/>
            <a:ext cx="2816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Giant water lily — national flower; symbolises Guyana's natural environment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93776" y="3008376"/>
            <a:ext cx="201168" cy="201168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8" name="Text 16"/>
          <p:cNvSpPr/>
          <p:nvPr/>
        </p:nvSpPr>
        <p:spPr>
          <a:xfrm>
            <a:off x="768096" y="2962656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Canje pheasant: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2231136" y="2962656"/>
            <a:ext cx="2816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Hoatzin (national bird) perched in shield; unique to Guyana's rainforests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93776" y="3374136"/>
            <a:ext cx="201168" cy="201168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1" name="Text 19"/>
          <p:cNvSpPr/>
          <p:nvPr/>
        </p:nvSpPr>
        <p:spPr>
          <a:xfrm>
            <a:off x="768096" y="3328416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Amerindian warrior: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2231136" y="3328416"/>
            <a:ext cx="2816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Supporter on dexter (right) — represents Guyana's indigenous peoples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93776" y="3739896"/>
            <a:ext cx="201168" cy="201168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4" name="Text 22"/>
          <p:cNvSpPr/>
          <p:nvPr/>
        </p:nvSpPr>
        <p:spPr>
          <a:xfrm>
            <a:off x="768096" y="3694176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Jaguar: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2231136" y="3694176"/>
            <a:ext cx="2816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Supporter on sinister (left) — strength; most powerful land animal in Guyana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93776" y="4105656"/>
            <a:ext cx="201168" cy="201168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7" name="Text 25"/>
          <p:cNvSpPr/>
          <p:nvPr/>
        </p:nvSpPr>
        <p:spPr>
          <a:xfrm>
            <a:off x="768096" y="4059936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Diamonds: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2231136" y="4059936"/>
            <a:ext cx="2816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wavy lines represent the country's diamonds and rivers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93776" y="4471416"/>
            <a:ext cx="201168" cy="201168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30" name="Text 28"/>
          <p:cNvSpPr/>
          <p:nvPr/>
        </p:nvSpPr>
        <p:spPr>
          <a:xfrm>
            <a:off x="768096" y="4425696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Motto: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2231136" y="4425696"/>
            <a:ext cx="2816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'One People, One Nation, One Destiny' — national unity across ethnic diversity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321808" y="1719072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Other Caribbean Arms at a Glance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5321808" y="2139696"/>
            <a:ext cx="3474720" cy="804672"/>
          </a:xfrm>
          <a:prstGeom prst="rect">
            <a:avLst/>
          </a:prstGeom>
          <a:solidFill>
            <a:srgbClr val="EDE3CC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5321808" y="2139696"/>
            <a:ext cx="109728" cy="80467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5" name="Text 33"/>
          <p:cNvSpPr/>
          <p:nvPr/>
        </p:nvSpPr>
        <p:spPr>
          <a:xfrm>
            <a:off x="5486400" y="217627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Barbados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486400" y="2450592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Arm of Neptune (sea power) + Pride of Barbados flower; Bearded fig tree gives the island its name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5321808" y="3017520"/>
            <a:ext cx="3474720" cy="804672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5321808" y="3017520"/>
            <a:ext cx="109728" cy="804672"/>
          </a:xfrm>
          <a:prstGeom prst="rect">
            <a:avLst/>
          </a:prstGeom>
          <a:solidFill>
            <a:srgbClr val="4A6080"/>
          </a:solidFill>
          <a:ln/>
        </p:spPr>
      </p:sp>
      <p:sp>
        <p:nvSpPr>
          <p:cNvPr id="39" name="Text 37"/>
          <p:cNvSpPr/>
          <p:nvPr/>
        </p:nvSpPr>
        <p:spPr>
          <a:xfrm>
            <a:off x="5486400" y="305409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Trinidad &amp; Tobago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486400" y="3328416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Scarlet ibis &amp; Rufous-vented chachalaca (national birds); oil derrick reflects petroleum wealth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5321808" y="3895344"/>
            <a:ext cx="3474720" cy="804672"/>
          </a:xfrm>
          <a:prstGeom prst="rect">
            <a:avLst/>
          </a:prstGeom>
          <a:solidFill>
            <a:srgbClr val="EDE3CC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5321808" y="3895344"/>
            <a:ext cx="109728" cy="80467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3" name="Text 41"/>
          <p:cNvSpPr/>
          <p:nvPr/>
        </p:nvSpPr>
        <p:spPr>
          <a:xfrm>
            <a:off x="5486400" y="393192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Jamaica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5486400" y="420624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Crocodile atop helmet; Taino man and woman as supporters — one of few arms featuring indigenous peoples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5321808" y="4773168"/>
            <a:ext cx="3474720" cy="804672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5321808" y="4773168"/>
            <a:ext cx="109728" cy="804672"/>
          </a:xfrm>
          <a:prstGeom prst="rect">
            <a:avLst/>
          </a:prstGeom>
          <a:solidFill>
            <a:srgbClr val="4A6080"/>
          </a:solidFill>
          <a:ln/>
        </p:spPr>
      </p:sp>
      <p:sp>
        <p:nvSpPr>
          <p:cNvPr id="47" name="Text 45"/>
          <p:cNvSpPr/>
          <p:nvPr/>
        </p:nvSpPr>
        <p:spPr>
          <a:xfrm>
            <a:off x="5486400" y="480974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Belize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5486400" y="5084064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Logging tools reflect colonial mahogany industry; Mestizo and Garifuna supporters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822960"/>
            <a:ext cx="1371600" cy="137160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82296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</a:t>
            </a:r>
            <a:endParaRPr lang="en-US" sz="6800" dirty="0"/>
          </a:p>
        </p:txBody>
      </p:sp>
      <p:sp>
        <p:nvSpPr>
          <p:cNvPr id="6" name="Text 4"/>
          <p:cNvSpPr/>
          <p:nvPr/>
        </p:nvSpPr>
        <p:spPr>
          <a:xfrm>
            <a:off x="2103120" y="960120"/>
            <a:ext cx="66751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Chronology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2103120" y="182880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Ordering events in time — the backbone of all historical narrative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2103120" y="2423160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9" name="Shape 7"/>
          <p:cNvSpPr/>
          <p:nvPr/>
        </p:nvSpPr>
        <p:spPr>
          <a:xfrm>
            <a:off x="2514600" y="2423160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0" name="Shape 8"/>
          <p:cNvSpPr/>
          <p:nvPr/>
        </p:nvSpPr>
        <p:spPr>
          <a:xfrm>
            <a:off x="292608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  <p:sp>
        <p:nvSpPr>
          <p:cNvPr id="11" name="Shape 9"/>
          <p:cNvSpPr/>
          <p:nvPr/>
        </p:nvSpPr>
        <p:spPr>
          <a:xfrm>
            <a:off x="333756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  <p:sp>
        <p:nvSpPr>
          <p:cNvPr id="12" name="Shape 10"/>
          <p:cNvSpPr/>
          <p:nvPr/>
        </p:nvSpPr>
        <p:spPr>
          <a:xfrm>
            <a:off x="374904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Chronology — Definition &amp; Systems of Dating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Establishing when things happened and in what order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84048" y="1024128"/>
            <a:ext cx="8412480" cy="841248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06984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Chronology (Greek: chronos = time + logos = study) is the science of arranging events in their order of occurrence and assigning precise dates to them. Without chronology, history becomes a list of facts with no cause-and-effect relationships.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84048" y="1993392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Major Chronological Systems Used by Historians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384048" y="2395728"/>
            <a:ext cx="2788920" cy="2487168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84048" y="2395728"/>
            <a:ext cx="2788920" cy="40233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2" name="Text 10"/>
          <p:cNvSpPr/>
          <p:nvPr/>
        </p:nvSpPr>
        <p:spPr>
          <a:xfrm>
            <a:off x="493776" y="2423160"/>
            <a:ext cx="25786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BC / AD (BCE / CE)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93776" y="2852928"/>
            <a:ext cx="2578608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Dominant system in Western scholarship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 = Before Christ; AD = Anno Domini (In the year of the Lord)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BCE/CE = Before Common Era / Common Era — secular equivalents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0 does not exist; 1 BC is followed immediately by AD 1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310128" y="2395728"/>
            <a:ext cx="2788920" cy="2487168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310128" y="2395728"/>
            <a:ext cx="2788920" cy="402336"/>
          </a:xfrm>
          <a:prstGeom prst="rect">
            <a:avLst/>
          </a:prstGeom>
          <a:solidFill>
            <a:srgbClr val="4A6080"/>
          </a:solidFill>
          <a:ln/>
        </p:spPr>
      </p:sp>
      <p:sp>
        <p:nvSpPr>
          <p:cNvPr id="16" name="Text 14"/>
          <p:cNvSpPr/>
          <p:nvPr/>
        </p:nvSpPr>
        <p:spPr>
          <a:xfrm>
            <a:off x="3419856" y="2423160"/>
            <a:ext cx="25786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Regnal Years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419856" y="2852928"/>
            <a:ext cx="2578608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 events by the year of a ruler's reign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'5th year of King George III'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Essential for reading colonial-era British documents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a regnal table to convert to calendar years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236208" y="2395728"/>
            <a:ext cx="2788920" cy="2487168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36208" y="2395728"/>
            <a:ext cx="2788920" cy="402336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20" name="Text 18"/>
          <p:cNvSpPr/>
          <p:nvPr/>
        </p:nvSpPr>
        <p:spPr>
          <a:xfrm>
            <a:off x="6345936" y="2423160"/>
            <a:ext cx="25786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Other World Systems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345936" y="2852928"/>
            <a:ext cx="2578608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Islamic calendar (AH — Anno Hegirae): lunar, starts 622 CE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Jewish calendar (AM — Anno Mundi): starts creation ~3761 BCE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Hindu &amp; Buddhist eras: used in South Asian historical documents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Maya Long Count: essential for Mesoamerican chronology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Chronology — Dating Methods &amp; a Guyanese Timeline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and documentary tools for establishing dates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84048" y="1024128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Scientific Dating Methods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384048" y="1426464"/>
            <a:ext cx="4023360" cy="402336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9" name="Shape 7"/>
          <p:cNvSpPr/>
          <p:nvPr/>
        </p:nvSpPr>
        <p:spPr>
          <a:xfrm>
            <a:off x="384048" y="1426464"/>
            <a:ext cx="109728" cy="40233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0" name="Text 8"/>
          <p:cNvSpPr/>
          <p:nvPr/>
        </p:nvSpPr>
        <p:spPr>
          <a:xfrm>
            <a:off x="566928" y="1453896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Radiocarbon (C-14)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359152" y="1453896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Dates organic materials up to ~50,000 years; used extensively in Caribbean archaeology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84048" y="1883664"/>
            <a:ext cx="4023360" cy="402336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3" name="Shape 11"/>
          <p:cNvSpPr/>
          <p:nvPr/>
        </p:nvSpPr>
        <p:spPr>
          <a:xfrm>
            <a:off x="384048" y="1883664"/>
            <a:ext cx="109728" cy="40233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4" name="Text 12"/>
          <p:cNvSpPr/>
          <p:nvPr/>
        </p:nvSpPr>
        <p:spPr>
          <a:xfrm>
            <a:off x="566928" y="1911096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Dendrochronology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359152" y="1911096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Tree-ring dating; cross-references timbers in colonial buildings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84048" y="2340864"/>
            <a:ext cx="4023360" cy="402336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17" name="Shape 15"/>
          <p:cNvSpPr/>
          <p:nvPr/>
        </p:nvSpPr>
        <p:spPr>
          <a:xfrm>
            <a:off x="384048" y="2340864"/>
            <a:ext cx="109728" cy="40233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8" name="Text 16"/>
          <p:cNvSpPr/>
          <p:nvPr/>
        </p:nvSpPr>
        <p:spPr>
          <a:xfrm>
            <a:off x="566928" y="2368296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Stratigraphy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359152" y="2368296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Dates objects by the geological or archaeological layer in which they are found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84048" y="2798064"/>
            <a:ext cx="4023360" cy="402336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21" name="Shape 19"/>
          <p:cNvSpPr/>
          <p:nvPr/>
        </p:nvSpPr>
        <p:spPr>
          <a:xfrm>
            <a:off x="384048" y="2798064"/>
            <a:ext cx="109728" cy="40233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2" name="Text 20"/>
          <p:cNvSpPr/>
          <p:nvPr/>
        </p:nvSpPr>
        <p:spPr>
          <a:xfrm>
            <a:off x="566928" y="2825496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Thermoluminescence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359152" y="2825496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Dates ceramics and burned flint by measuring accumulated radiation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663440" y="102412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Dates in Guyanese History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4663440" y="1426464"/>
            <a:ext cx="4114800" cy="402336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26" name="Shape 24"/>
          <p:cNvSpPr/>
          <p:nvPr/>
        </p:nvSpPr>
        <p:spPr>
          <a:xfrm>
            <a:off x="4663440" y="1426464"/>
            <a:ext cx="109728" cy="402336"/>
          </a:xfrm>
          <a:prstGeom prst="rect">
            <a:avLst/>
          </a:prstGeom>
          <a:solidFill>
            <a:srgbClr val="4A6080"/>
          </a:solidFill>
          <a:ln/>
        </p:spPr>
      </p:sp>
      <p:sp>
        <p:nvSpPr>
          <p:cNvPr id="27" name="Text 25"/>
          <p:cNvSpPr/>
          <p:nvPr/>
        </p:nvSpPr>
        <p:spPr>
          <a:xfrm>
            <a:off x="4828032" y="147218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c.7000 BC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5870448" y="1472184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Amerindian settlement evidence in coastal Guyana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663440" y="1883664"/>
            <a:ext cx="4114800" cy="402336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30" name="Shape 28"/>
          <p:cNvSpPr/>
          <p:nvPr/>
        </p:nvSpPr>
        <p:spPr>
          <a:xfrm>
            <a:off x="4663440" y="1883664"/>
            <a:ext cx="109728" cy="402336"/>
          </a:xfrm>
          <a:prstGeom prst="rect">
            <a:avLst/>
          </a:prstGeom>
          <a:solidFill>
            <a:srgbClr val="4A6080"/>
          </a:solidFill>
          <a:ln/>
        </p:spPr>
      </p:sp>
      <p:sp>
        <p:nvSpPr>
          <p:cNvPr id="31" name="Text 29"/>
          <p:cNvSpPr/>
          <p:nvPr/>
        </p:nvSpPr>
        <p:spPr>
          <a:xfrm>
            <a:off x="4828032" y="192938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1498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870448" y="1929384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Columbus sights the Guiana coast on his third voyage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663440" y="2340864"/>
            <a:ext cx="4114800" cy="402336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34" name="Shape 32"/>
          <p:cNvSpPr/>
          <p:nvPr/>
        </p:nvSpPr>
        <p:spPr>
          <a:xfrm>
            <a:off x="4663440" y="2340864"/>
            <a:ext cx="109728" cy="402336"/>
          </a:xfrm>
          <a:prstGeom prst="rect">
            <a:avLst/>
          </a:prstGeom>
          <a:solidFill>
            <a:srgbClr val="4A6080"/>
          </a:solidFill>
          <a:ln/>
        </p:spPr>
      </p:sp>
      <p:sp>
        <p:nvSpPr>
          <p:cNvPr id="35" name="Text 33"/>
          <p:cNvSpPr/>
          <p:nvPr/>
        </p:nvSpPr>
        <p:spPr>
          <a:xfrm>
            <a:off x="4828032" y="238658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1616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5870448" y="2386584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Dutch establish first permanent settlement on Essequibo River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663440" y="2798064"/>
            <a:ext cx="4114800" cy="402336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38" name="Shape 36"/>
          <p:cNvSpPr/>
          <p:nvPr/>
        </p:nvSpPr>
        <p:spPr>
          <a:xfrm>
            <a:off x="4663440" y="2798064"/>
            <a:ext cx="109728" cy="40233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9" name="Text 37"/>
          <p:cNvSpPr/>
          <p:nvPr/>
        </p:nvSpPr>
        <p:spPr>
          <a:xfrm>
            <a:off x="4828032" y="284378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1763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5870448" y="2843784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Berbice Slave Revolt led by Cuffy — first major rebellion in Guiana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4663440" y="3255264"/>
            <a:ext cx="4114800" cy="402336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2" name="Shape 40"/>
          <p:cNvSpPr/>
          <p:nvPr/>
        </p:nvSpPr>
        <p:spPr>
          <a:xfrm>
            <a:off x="4663440" y="3255264"/>
            <a:ext cx="109728" cy="40233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3" name="Text 41"/>
          <p:cNvSpPr/>
          <p:nvPr/>
        </p:nvSpPr>
        <p:spPr>
          <a:xfrm>
            <a:off x="4828032" y="330098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1834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5870448" y="3300984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Abolition of slavery; Apprenticeship period begins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4663440" y="3712464"/>
            <a:ext cx="4114800" cy="402336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46" name="Shape 44"/>
          <p:cNvSpPr/>
          <p:nvPr/>
        </p:nvSpPr>
        <p:spPr>
          <a:xfrm>
            <a:off x="4663440" y="3712464"/>
            <a:ext cx="109728" cy="40233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47" name="Text 45"/>
          <p:cNvSpPr/>
          <p:nvPr/>
        </p:nvSpPr>
        <p:spPr>
          <a:xfrm>
            <a:off x="4828032" y="375818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1838</a:t>
            </a:r>
            <a:endParaRPr lang="en-US" sz="1050" dirty="0"/>
          </a:p>
        </p:txBody>
      </p:sp>
      <p:sp>
        <p:nvSpPr>
          <p:cNvPr id="48" name="Text 46"/>
          <p:cNvSpPr/>
          <p:nvPr/>
        </p:nvSpPr>
        <p:spPr>
          <a:xfrm>
            <a:off x="5870448" y="3758184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emancipation; indentureship of Indian labourers begins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4663440" y="4169664"/>
            <a:ext cx="4114800" cy="402336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50" name="Shape 48"/>
          <p:cNvSpPr/>
          <p:nvPr/>
        </p:nvSpPr>
        <p:spPr>
          <a:xfrm>
            <a:off x="4663440" y="4169664"/>
            <a:ext cx="109728" cy="40233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1" name="Text 49"/>
          <p:cNvSpPr/>
          <p:nvPr/>
        </p:nvSpPr>
        <p:spPr>
          <a:xfrm>
            <a:off x="4828032" y="421538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1953</a:t>
            </a:r>
            <a:endParaRPr lang="en-US" sz="1050" dirty="0"/>
          </a:p>
        </p:txBody>
      </p:sp>
      <p:sp>
        <p:nvSpPr>
          <p:cNvPr id="52" name="Text 50"/>
          <p:cNvSpPr/>
          <p:nvPr/>
        </p:nvSpPr>
        <p:spPr>
          <a:xfrm>
            <a:off x="5870448" y="4215384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universal adult suffrage elections in British Guiana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4663440" y="4626864"/>
            <a:ext cx="4114800" cy="402336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54" name="Shape 52"/>
          <p:cNvSpPr/>
          <p:nvPr/>
        </p:nvSpPr>
        <p:spPr>
          <a:xfrm>
            <a:off x="4663440" y="4626864"/>
            <a:ext cx="109728" cy="40233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5" name="Text 53"/>
          <p:cNvSpPr/>
          <p:nvPr/>
        </p:nvSpPr>
        <p:spPr>
          <a:xfrm>
            <a:off x="4828032" y="467258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1966</a:t>
            </a:r>
            <a:endParaRPr lang="en-US" sz="1050" dirty="0"/>
          </a:p>
        </p:txBody>
      </p:sp>
      <p:sp>
        <p:nvSpPr>
          <p:cNvPr id="56" name="Text 54"/>
          <p:cNvSpPr/>
          <p:nvPr/>
        </p:nvSpPr>
        <p:spPr>
          <a:xfrm>
            <a:off x="5870448" y="4672584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Independence: Guyana becomes a sovereign nation on 26 May</a:t>
            </a:r>
            <a:endParaRPr lang="en-US" sz="10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Comparative Summary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 auxiliary sciences at a glance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84048" y="1005840"/>
          <a:ext cx="8412480" cy="4480560"/>
        </p:xfrm>
        <a:graphic>
          <a:graphicData uri="http://schemas.openxmlformats.org/drawingml/2006/table">
            <a:tbl>
              <a:tblPr/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891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Science</a:t>
                      </a:r>
                      <a:endParaRPr lang="en-US" sz="12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Core Object of Study</a:t>
                      </a:r>
                      <a:endParaRPr lang="en-US" sz="12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Primary Sources</a:t>
                      </a:r>
                      <a:endParaRPr lang="en-US" sz="12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Key Method</a:t>
                      </a:r>
                      <a:endParaRPr lang="en-US" sz="12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Caribbean / Guyanese Relevance</a:t>
                      </a:r>
                      <a:endParaRPr lang="en-US" sz="12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46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Numismatics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Coins, banknotes, medals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Currency hoards, mint records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Metal analysis &amp; iconography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Dutch/British coins; plantation tokens; Guyana dollar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46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Philately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Stamps &amp; postal history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Stamp issues, postmarks, covers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Issue dating &amp; design analysis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British Guiana 1¢ Magenta; independent Guyana stamps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46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Genealogy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Family lineages &amp; descent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Vital records, registers, oral hist.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Source triangulation &amp; DNA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Slavery/indenture records; Amerindian lineages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46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Heraldry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Coats of arms &amp; symbols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Armorials, seals, roll of arms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Blazon reading &amp; iconography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Guyana national arms; Caribbean independence arms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7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46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Chronology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Sequence &amp; dating of events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Documents, stratigraphy, ring data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Scientific dating &amp; calendar conv.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2A2A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Guyanese historical timeline; regnal-year documents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A8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Five More Auxiliary Sciences of History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Coins, stamps, family trees, symbols, and time — all as historical evidence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84048" y="1024128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presentation continues our exploration of the auxiliary sciences — the specialised disciplines historians use to unlock evidence from the past. Each of the five sciences below opens a unique window onto history that conventional written records alone cannot provide.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84048" y="1874520"/>
            <a:ext cx="2926080" cy="1298448"/>
          </a:xfrm>
          <a:prstGeom prst="rect">
            <a:avLst/>
          </a:prstGeom>
          <a:solidFill>
            <a:srgbClr val="FAF7F2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84048" y="1874520"/>
            <a:ext cx="164592" cy="129844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196596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Numismatics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40080" y="2350008"/>
            <a:ext cx="2606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of coins, banknotes, medals, and tokens as historical documents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493008" y="1874520"/>
            <a:ext cx="2926080" cy="1298448"/>
          </a:xfrm>
          <a:prstGeom prst="rect">
            <a:avLst/>
          </a:prstGeom>
          <a:solidFill>
            <a:srgbClr val="FAF7F2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493008" y="1874520"/>
            <a:ext cx="164592" cy="129844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4" name="Text 12"/>
          <p:cNvSpPr/>
          <p:nvPr/>
        </p:nvSpPr>
        <p:spPr>
          <a:xfrm>
            <a:off x="3749040" y="196596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Philately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749040" y="2350008"/>
            <a:ext cx="2606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 of postage stamps and postal history as sources of cultural evidence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601968" y="1874520"/>
            <a:ext cx="2926080" cy="1298448"/>
          </a:xfrm>
          <a:prstGeom prst="rect">
            <a:avLst/>
          </a:prstGeom>
          <a:solidFill>
            <a:srgbClr val="FAF7F2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601968" y="1874520"/>
            <a:ext cx="164592" cy="129844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0" y="196596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Genealogy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858000" y="2350008"/>
            <a:ext cx="2606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Reconstruction of family lineages from records and oral traditions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84048" y="3337560"/>
            <a:ext cx="2926080" cy="1298448"/>
          </a:xfrm>
          <a:prstGeom prst="rect">
            <a:avLst/>
          </a:prstGeom>
          <a:solidFill>
            <a:srgbClr val="FAF7F2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84048" y="3337560"/>
            <a:ext cx="164592" cy="129844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342900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Heraldry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640080" y="3813048"/>
            <a:ext cx="2606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Interpretation of coats of arms and visual symbols of identity and power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493008" y="3337560"/>
            <a:ext cx="2926080" cy="1298448"/>
          </a:xfrm>
          <a:prstGeom prst="rect">
            <a:avLst/>
          </a:prstGeom>
          <a:solidFill>
            <a:srgbClr val="FAF7F2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493008" y="3337560"/>
            <a:ext cx="164592" cy="1298448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6" name="Text 24"/>
          <p:cNvSpPr/>
          <p:nvPr/>
        </p:nvSpPr>
        <p:spPr>
          <a:xfrm>
            <a:off x="3749040" y="342900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Chronology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3749040" y="3813048"/>
            <a:ext cx="2606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Establishing the sequence and dating of historical events with precision</a:t>
            </a:r>
            <a:endParaRPr lang="en-US" sz="11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the Five Sciences Work Together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study: Investigating a 19th-century Berbice merchant family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84048" y="1024128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historian researching the Dos Santos merchant family of New Amsterdam (Berbice) in the 1840s would use all five auxiliary sciences: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84048" y="1700784"/>
            <a:ext cx="475488" cy="475488"/>
          </a:xfrm>
          <a:prstGeom prst="ellipse">
            <a:avLst/>
          </a:prstGeom>
          <a:solidFill>
            <a:srgbClr val="1B2A4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84048" y="170078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69264" y="1700784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Numismatics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69264" y="1956816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Examines coin hoards found on the estate site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578608" y="1828800"/>
            <a:ext cx="365760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3" name="Shape 11"/>
          <p:cNvSpPr/>
          <p:nvPr/>
        </p:nvSpPr>
        <p:spPr>
          <a:xfrm>
            <a:off x="3035808" y="1609344"/>
            <a:ext cx="5760720" cy="621792"/>
          </a:xfrm>
          <a:prstGeom prst="rect">
            <a:avLst/>
          </a:prstGeom>
          <a:solidFill>
            <a:srgbClr val="FAF7F2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163824" y="1700784"/>
            <a:ext cx="5532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Dutch stivers and British trade tokens confirm the family's cross-colonial commercial networks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84048" y="2377440"/>
            <a:ext cx="475488" cy="475488"/>
          </a:xfrm>
          <a:prstGeom prst="ellipse">
            <a:avLst/>
          </a:prstGeom>
          <a:solidFill>
            <a:srgbClr val="4A608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84048" y="23774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969264" y="2377440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608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Philately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69264" y="2633472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Studies surviving envelopes sent from New Amsterdam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578608" y="2505456"/>
            <a:ext cx="365760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0" name="Shape 18"/>
          <p:cNvSpPr/>
          <p:nvPr/>
        </p:nvSpPr>
        <p:spPr>
          <a:xfrm>
            <a:off x="3035808" y="2286000"/>
            <a:ext cx="5760720" cy="621792"/>
          </a:xfrm>
          <a:prstGeom prst="rect">
            <a:avLst/>
          </a:prstGeom>
          <a:solidFill>
            <a:srgbClr val="FAF7F2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163824" y="2377440"/>
            <a:ext cx="5532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Postmarks date correspondence precisely and reveal shipping routes to England and the Netherlands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84048" y="3054096"/>
            <a:ext cx="475488" cy="475488"/>
          </a:xfrm>
          <a:prstGeom prst="ellipse">
            <a:avLst/>
          </a:prstGeom>
          <a:solidFill>
            <a:srgbClr val="B8860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84048" y="305409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969264" y="3054096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886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Genealogy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69264" y="3310128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Searches slave registers, indenture rolls &amp; church baptisms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578608" y="3182112"/>
            <a:ext cx="365760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7" name="Shape 25"/>
          <p:cNvSpPr/>
          <p:nvPr/>
        </p:nvSpPr>
        <p:spPr>
          <a:xfrm>
            <a:off x="3035808" y="2962656"/>
            <a:ext cx="5760720" cy="621792"/>
          </a:xfrm>
          <a:prstGeom prst="rect">
            <a:avLst/>
          </a:prstGeom>
          <a:solidFill>
            <a:srgbClr val="FAF7F2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3163824" y="3054096"/>
            <a:ext cx="5532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Reconstructs five generations including enslaved labourers working the family estate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384048" y="3730752"/>
            <a:ext cx="475488" cy="475488"/>
          </a:xfrm>
          <a:prstGeom prst="ellipse">
            <a:avLst/>
          </a:prstGeom>
          <a:solidFill>
            <a:srgbClr val="2C406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384048" y="37307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969264" y="3730752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40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Heraldry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969264" y="3986784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Analyses the family seal on business letters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578608" y="3858768"/>
            <a:ext cx="365760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4" name="Shape 32"/>
          <p:cNvSpPr/>
          <p:nvPr/>
        </p:nvSpPr>
        <p:spPr>
          <a:xfrm>
            <a:off x="3035808" y="3639312"/>
            <a:ext cx="5760720" cy="621792"/>
          </a:xfrm>
          <a:prstGeom prst="rect">
            <a:avLst/>
          </a:prstGeom>
          <a:solidFill>
            <a:srgbClr val="FAF7F2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3163824" y="3730752"/>
            <a:ext cx="5532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Identifies the family's Portuguese-Jewish armorial, confirming Sephardic refugee ancestry from Brazil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384048" y="4407408"/>
            <a:ext cx="475488" cy="475488"/>
          </a:xfrm>
          <a:prstGeom prst="ellipse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384048" y="440740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969264" y="4407408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Chronology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969264" y="4663440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Converts all regnal dates and colonial calendars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2578608" y="4535424"/>
            <a:ext cx="365760" cy="10972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1" name="Shape 39"/>
          <p:cNvSpPr/>
          <p:nvPr/>
        </p:nvSpPr>
        <p:spPr>
          <a:xfrm>
            <a:off x="3035808" y="4315968"/>
            <a:ext cx="5760720" cy="621792"/>
          </a:xfrm>
          <a:prstGeom prst="rect">
            <a:avLst/>
          </a:prstGeom>
          <a:solidFill>
            <a:srgbClr val="FAF7F2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3163824" y="4407408"/>
            <a:ext cx="5532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an accurate timeline correlating economic downturns with family decisions across 80 years</a:t>
            </a: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DE3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1627632" cy="2487168"/>
          </a:xfrm>
          <a:prstGeom prst="rect">
            <a:avLst/>
          </a:prstGeom>
          <a:solidFill>
            <a:srgbClr val="2C4068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960120"/>
            <a:ext cx="1627632" cy="42062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98755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Numismatics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1435608"/>
            <a:ext cx="1463040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DE3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Currency reveals economic power, political authority, and trade networks — including colonial exploitation.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011680" y="960120"/>
            <a:ext cx="1627632" cy="2487168"/>
          </a:xfrm>
          <a:prstGeom prst="rect">
            <a:avLst/>
          </a:prstGeom>
          <a:solidFill>
            <a:srgbClr val="2C4068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011680" y="960120"/>
            <a:ext cx="1627632" cy="42062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1" name="Text 9"/>
          <p:cNvSpPr/>
          <p:nvPr/>
        </p:nvSpPr>
        <p:spPr>
          <a:xfrm>
            <a:off x="2103120" y="98755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Philately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103120" y="1435608"/>
            <a:ext cx="1463040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DE3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stamp is a sovereign statement: its imagery, value, and postmark are rich primary sources for any historian.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749040" y="960120"/>
            <a:ext cx="1627632" cy="2487168"/>
          </a:xfrm>
          <a:prstGeom prst="rect">
            <a:avLst/>
          </a:prstGeom>
          <a:solidFill>
            <a:srgbClr val="2C4068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749040" y="960120"/>
            <a:ext cx="1627632" cy="42062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5" name="Text 13"/>
          <p:cNvSpPr/>
          <p:nvPr/>
        </p:nvSpPr>
        <p:spPr>
          <a:xfrm>
            <a:off x="3840480" y="98755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Genealogy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840480" y="1435608"/>
            <a:ext cx="1463040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DE3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history is social history. In the Caribbean, it restores identities erased by slavery and indenture.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0" y="960120"/>
            <a:ext cx="1627632" cy="2487168"/>
          </a:xfrm>
          <a:prstGeom prst="rect">
            <a:avLst/>
          </a:prstGeom>
          <a:solidFill>
            <a:srgbClr val="2C4068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86400" y="960120"/>
            <a:ext cx="1627632" cy="42062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9" name="Text 17"/>
          <p:cNvSpPr/>
          <p:nvPr/>
        </p:nvSpPr>
        <p:spPr>
          <a:xfrm>
            <a:off x="5577840" y="98755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Heraldry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577840" y="1435608"/>
            <a:ext cx="1463040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DE3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Coats of arms are a visual language of power — post-colonial nations use them to assert new national identities.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7223760" y="960120"/>
            <a:ext cx="1627632" cy="2487168"/>
          </a:xfrm>
          <a:prstGeom prst="rect">
            <a:avLst/>
          </a:prstGeom>
          <a:solidFill>
            <a:srgbClr val="2C4068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7223760" y="960120"/>
            <a:ext cx="1627632" cy="42062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0" y="98755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Chronology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315200" y="1435608"/>
            <a:ext cx="1463040" cy="1938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DE3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accurate dating, cause and effect collapse. Chronology is the invisible skeleton of every historical narrative.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274320" y="3566160"/>
            <a:ext cx="8595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Review Questions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274320" y="3913632"/>
            <a:ext cx="42976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</a:t>
            </a: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plantation tokens differ from official currency, and what can each tell a historian about colonial Guyana?   </a:t>
            </a:r>
            <a:r>
              <a:rPr lang="en-US" sz="10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is the British Guiana 1¢ Magenta considered both a philatelic and a historical document?   </a:t>
            </a:r>
            <a:r>
              <a:rPr lang="en-US" sz="10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</a:t>
            </a: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unique challenges does genealogy face in the Caribbean compared to Europe? How are historians overcoming them?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663440" y="3913632"/>
            <a:ext cx="4206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</a:t>
            </a: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the coat of arms of Guyana: what historical narratives does each element communicate?   </a:t>
            </a:r>
            <a:r>
              <a:rPr lang="en-US" sz="10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</a:t>
            </a:r>
            <a:r>
              <a:rPr lang="en-US" sz="10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document is dated '14th year of Queen Victoria.' Convert this to a calendar year and explain the method.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822960"/>
            <a:ext cx="1371600" cy="137160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82296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</a:t>
            </a:r>
            <a:endParaRPr lang="en-US" sz="6800" dirty="0"/>
          </a:p>
        </p:txBody>
      </p:sp>
      <p:sp>
        <p:nvSpPr>
          <p:cNvPr id="6" name="Text 4"/>
          <p:cNvSpPr/>
          <p:nvPr/>
        </p:nvSpPr>
        <p:spPr>
          <a:xfrm>
            <a:off x="2103120" y="960120"/>
            <a:ext cx="66751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Numismatics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2103120" y="182880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Coins, medals, and banknotes as mirrors of civilisation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2103120" y="2423160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9" name="Shape 7"/>
          <p:cNvSpPr/>
          <p:nvPr/>
        </p:nvSpPr>
        <p:spPr>
          <a:xfrm>
            <a:off x="2514600" y="2423160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0" name="Shape 8"/>
          <p:cNvSpPr/>
          <p:nvPr/>
        </p:nvSpPr>
        <p:spPr>
          <a:xfrm>
            <a:off x="292608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  <p:sp>
        <p:nvSpPr>
          <p:cNvPr id="11" name="Shape 9"/>
          <p:cNvSpPr/>
          <p:nvPr/>
        </p:nvSpPr>
        <p:spPr>
          <a:xfrm>
            <a:off x="333756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  <p:sp>
        <p:nvSpPr>
          <p:cNvPr id="12" name="Shape 10"/>
          <p:cNvSpPr/>
          <p:nvPr/>
        </p:nvSpPr>
        <p:spPr>
          <a:xfrm>
            <a:off x="374904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Numismatics — Definition &amp; Origins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the study of currency and monetary objects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84048" y="1024128"/>
            <a:ext cx="8412480" cy="841248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06984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Numismatics (from Greek: nomisma = coin) is the study and collection of coins, banknotes, medals, tokens, and related objects. As an auxiliary science, it analyses currency to reconstruct economic systems, political authority, trade networks, and cultural values.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84048" y="1993392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Can a Coin Tell Us?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384048" y="2377440"/>
            <a:ext cx="4023360" cy="38404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11" name="Shape 9"/>
          <p:cNvSpPr/>
          <p:nvPr/>
        </p:nvSpPr>
        <p:spPr>
          <a:xfrm>
            <a:off x="384048" y="2377440"/>
            <a:ext cx="109728" cy="38404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2" name="Text 10"/>
          <p:cNvSpPr/>
          <p:nvPr/>
        </p:nvSpPr>
        <p:spPr>
          <a:xfrm>
            <a:off x="566928" y="2414016"/>
            <a:ext cx="15361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Obverse (front):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139696" y="2414016"/>
            <a:ext cx="21762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Portrait of ruler or deity reveals who held power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84048" y="2816352"/>
            <a:ext cx="4023360" cy="384048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15" name="Shape 13"/>
          <p:cNvSpPr/>
          <p:nvPr/>
        </p:nvSpPr>
        <p:spPr>
          <a:xfrm>
            <a:off x="384048" y="2816352"/>
            <a:ext cx="109728" cy="38404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6" name="Text 14"/>
          <p:cNvSpPr/>
          <p:nvPr/>
        </p:nvSpPr>
        <p:spPr>
          <a:xfrm>
            <a:off x="566928" y="2852928"/>
            <a:ext cx="15361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(back):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2139696" y="2852928"/>
            <a:ext cx="21762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Symbols, buildings, or </a:t>
            </a:r>
            <a:r>
              <a:rPr lang="en-US" sz="1100" dirty="0" smtClean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mottos </a:t>
            </a: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cultural priorities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84048" y="3255264"/>
            <a:ext cx="4023360" cy="38404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19" name="Shape 17"/>
          <p:cNvSpPr/>
          <p:nvPr/>
        </p:nvSpPr>
        <p:spPr>
          <a:xfrm>
            <a:off x="384048" y="3255264"/>
            <a:ext cx="109728" cy="38404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0" name="Text 18"/>
          <p:cNvSpPr/>
          <p:nvPr/>
        </p:nvSpPr>
        <p:spPr>
          <a:xfrm>
            <a:off x="566928" y="3291840"/>
            <a:ext cx="15361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Legend: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2139696" y="3291840"/>
            <a:ext cx="21762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 on the coin names the issuing authority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84048" y="3694176"/>
            <a:ext cx="4023360" cy="384048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23" name="Shape 21"/>
          <p:cNvSpPr/>
          <p:nvPr/>
        </p:nvSpPr>
        <p:spPr>
          <a:xfrm>
            <a:off x="384048" y="3694176"/>
            <a:ext cx="109728" cy="38404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4" name="Text 22"/>
          <p:cNvSpPr/>
          <p:nvPr/>
        </p:nvSpPr>
        <p:spPr>
          <a:xfrm>
            <a:off x="566928" y="3730752"/>
            <a:ext cx="15361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Metal content: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2139696" y="3730752"/>
            <a:ext cx="21762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Indicates economic wealth and debasement over time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84048" y="4133088"/>
            <a:ext cx="4023360" cy="38404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27" name="Shape 25"/>
          <p:cNvSpPr/>
          <p:nvPr/>
        </p:nvSpPr>
        <p:spPr>
          <a:xfrm>
            <a:off x="384048" y="4133088"/>
            <a:ext cx="109728" cy="38404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8" name="Text 26"/>
          <p:cNvSpPr/>
          <p:nvPr/>
        </p:nvSpPr>
        <p:spPr>
          <a:xfrm>
            <a:off x="566928" y="4169664"/>
            <a:ext cx="15361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Mint mark: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139696" y="4169664"/>
            <a:ext cx="21762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Reveals where and when the coin was struck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84048" y="4572000"/>
            <a:ext cx="4023360" cy="384048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31" name="Shape 29"/>
          <p:cNvSpPr/>
          <p:nvPr/>
        </p:nvSpPr>
        <p:spPr>
          <a:xfrm>
            <a:off x="384048" y="4572000"/>
            <a:ext cx="109728" cy="38404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2" name="Text 30"/>
          <p:cNvSpPr/>
          <p:nvPr/>
        </p:nvSpPr>
        <p:spPr>
          <a:xfrm>
            <a:off x="566928" y="4608576"/>
            <a:ext cx="153619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Wear &amp; find spot: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2139696" y="4608576"/>
            <a:ext cx="21762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Suggests trade routes and patterns of use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663440" y="1993392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Brief History of Numismatics</a:t>
            </a:r>
            <a:endParaRPr lang="en-US" sz="1500" dirty="0"/>
          </a:p>
        </p:txBody>
      </p:sp>
      <p:sp>
        <p:nvSpPr>
          <p:cNvPr id="35" name="Shape 33"/>
          <p:cNvSpPr/>
          <p:nvPr/>
        </p:nvSpPr>
        <p:spPr>
          <a:xfrm>
            <a:off x="4663440" y="2377440"/>
            <a:ext cx="4114800" cy="2633472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663440" y="2377440"/>
            <a:ext cx="128016" cy="26334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7" name="Text 35"/>
          <p:cNvSpPr/>
          <p:nvPr/>
        </p:nvSpPr>
        <p:spPr>
          <a:xfrm>
            <a:off x="4846320" y="2432304"/>
            <a:ext cx="3840480" cy="2523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Ancient Roots: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Coinage began ~700 BC in Lydia (modern Turkey). Greek and Roman coins are among the earliest primary sources studied by numismatists.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Medieval &amp; Early Modern: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European and Islamic scholars catalogued coins in the 15th–17th centuries. Petrarch (1304–1374) is considered an early numismatist.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Science: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 numismatists use metallurgical analysis, X-ray fluorescence, and GIS mapping of coin hoards to trace ancient economies.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Numismatics — Caribbean &amp; Guyanese Currency History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Dutch guilders to the modern Guyanese dollar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84048" y="1024128"/>
            <a:ext cx="2788920" cy="3822192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84048" y="1024128"/>
            <a:ext cx="2788920" cy="420624"/>
          </a:xfrm>
          <a:prstGeom prst="rect">
            <a:avLst/>
          </a:prstGeom>
          <a:solidFill>
            <a:srgbClr val="4A6080"/>
          </a:solidFill>
          <a:ln/>
        </p:spPr>
      </p:sp>
      <p:sp>
        <p:nvSpPr>
          <p:cNvPr id="9" name="Text 7"/>
          <p:cNvSpPr/>
          <p:nvPr/>
        </p:nvSpPr>
        <p:spPr>
          <a:xfrm>
            <a:off x="493776" y="1051560"/>
            <a:ext cx="2578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Amerindian Exchange (~pre-1500)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93776" y="1499616"/>
            <a:ext cx="2578608" cy="3273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coined currency — trade in shells (especially cowries), beads, and commodities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Numismatists study shell rings and bead assemblages as proto-monetary objects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Exchange networks linked Guyana to the wider Caribbean and Orinoco basin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310128" y="1024128"/>
            <a:ext cx="2788920" cy="3822192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310128" y="1024128"/>
            <a:ext cx="2788920" cy="42062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3" name="Text 11"/>
          <p:cNvSpPr/>
          <p:nvPr/>
        </p:nvSpPr>
        <p:spPr>
          <a:xfrm>
            <a:off x="3419856" y="1051560"/>
            <a:ext cx="2578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Colonial Currency (1600s–1966)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419856" y="1499616"/>
            <a:ext cx="2578608" cy="3273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Dutch guilders and stivers circulated in Essequibo, Demerara &amp; Berbice colonies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British colonial coins after 1814 — stamped with local value on Spanish silver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British Guiana issued its own coins from 1891 bearing the colonial seal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Plantation tokens issued by estates for internal wage payment — key numismatic evidence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36208" y="1024128"/>
            <a:ext cx="2788920" cy="3822192"/>
          </a:xfrm>
          <a:prstGeom prst="rect">
            <a:avLst/>
          </a:prstGeom>
          <a:solidFill>
            <a:srgbClr val="FAF7F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236208" y="1024128"/>
            <a:ext cx="2788920" cy="420624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7" name="Text 15"/>
          <p:cNvSpPr/>
          <p:nvPr/>
        </p:nvSpPr>
        <p:spPr>
          <a:xfrm>
            <a:off x="6345936" y="1051560"/>
            <a:ext cx="2578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Post-Independence (1966–present)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345936" y="1499616"/>
            <a:ext cx="2578608" cy="3273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Guyana dollar introduced 1966 — coins and notes reflect national identity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Banknotes depict historical figures (Cuffy), national symbols &amp; industries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Currency design is a deliberate act of nation-building — numismatists analyse iconography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Coin hoards discovered in Berbice document 18th-century merchant trade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822960"/>
            <a:ext cx="1371600" cy="137160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82296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</a:t>
            </a:r>
            <a:endParaRPr lang="en-US" sz="6800" dirty="0"/>
          </a:p>
        </p:txBody>
      </p:sp>
      <p:sp>
        <p:nvSpPr>
          <p:cNvPr id="6" name="Text 4"/>
          <p:cNvSpPr/>
          <p:nvPr/>
        </p:nvSpPr>
        <p:spPr>
          <a:xfrm>
            <a:off x="2103120" y="960120"/>
            <a:ext cx="66751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Philately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2103120" y="1828800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Postage stamps as miniature windows onto history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2103120" y="2423160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9" name="Shape 7"/>
          <p:cNvSpPr/>
          <p:nvPr/>
        </p:nvSpPr>
        <p:spPr>
          <a:xfrm>
            <a:off x="2514600" y="2423160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0" name="Shape 8"/>
          <p:cNvSpPr/>
          <p:nvPr/>
        </p:nvSpPr>
        <p:spPr>
          <a:xfrm>
            <a:off x="292608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  <p:sp>
        <p:nvSpPr>
          <p:cNvPr id="11" name="Shape 9"/>
          <p:cNvSpPr/>
          <p:nvPr/>
        </p:nvSpPr>
        <p:spPr>
          <a:xfrm>
            <a:off x="333756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  <p:sp>
        <p:nvSpPr>
          <p:cNvPr id="12" name="Shape 10"/>
          <p:cNvSpPr/>
          <p:nvPr/>
        </p:nvSpPr>
        <p:spPr>
          <a:xfrm>
            <a:off x="3749040" y="2423160"/>
            <a:ext cx="256032" cy="256032"/>
          </a:xfrm>
          <a:prstGeom prst="ellipse">
            <a:avLst/>
          </a:prstGeom>
          <a:solidFill>
            <a:srgbClr val="4A6080"/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Philately — Definition &amp; Historical Value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Much more than a hobby — stamps are primary sources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84048" y="1024128"/>
            <a:ext cx="8412480" cy="841248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069848"/>
            <a:ext cx="81381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Philately (Greek: philos = loving + ateleia = exemption from tax) is the study of postage stamps, postmarks, envelopes, and postal history. As an auxiliary science, it reveals political, economic, artistic, and social history through postal artefacts.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84048" y="1993392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a Stamp Can Tell a Historian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02336" y="2441448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1" name="Text 9"/>
          <p:cNvSpPr/>
          <p:nvPr/>
        </p:nvSpPr>
        <p:spPr>
          <a:xfrm>
            <a:off x="749808" y="2395728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&amp; image: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2423160" y="2395728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what a society values — rulers, nature, achievements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02336" y="2871216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4" name="Text 12"/>
          <p:cNvSpPr/>
          <p:nvPr/>
        </p:nvSpPr>
        <p:spPr>
          <a:xfrm>
            <a:off x="749808" y="2825496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 of issue: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2423160" y="2825496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Links stamps to specific historical moments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02336" y="3300984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17" name="Text 15"/>
          <p:cNvSpPr/>
          <p:nvPr/>
        </p:nvSpPr>
        <p:spPr>
          <a:xfrm>
            <a:off x="749808" y="3255264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Denomination: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2423160" y="325526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Reflects postal economics and currency systems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02336" y="3730752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0" name="Text 18"/>
          <p:cNvSpPr/>
          <p:nvPr/>
        </p:nvSpPr>
        <p:spPr>
          <a:xfrm>
            <a:off x="749808" y="3685032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Country of origin: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2423160" y="368503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 colonial vs. independent identity shifts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02336" y="4160520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3" name="Text 21"/>
          <p:cNvSpPr/>
          <p:nvPr/>
        </p:nvSpPr>
        <p:spPr>
          <a:xfrm>
            <a:off x="749808" y="4114800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Postmark &amp; cancel: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2423160" y="411480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routes, dates, and postal infrastructure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02336" y="4590288"/>
            <a:ext cx="256032" cy="256032"/>
          </a:xfrm>
          <a:prstGeom prst="ellipse">
            <a:avLst/>
          </a:prstGeom>
          <a:solidFill>
            <a:srgbClr val="C9A84C"/>
          </a:solidFill>
          <a:ln/>
        </p:spPr>
      </p:sp>
      <p:sp>
        <p:nvSpPr>
          <p:cNvPr id="26" name="Text 24"/>
          <p:cNvSpPr/>
          <p:nvPr/>
        </p:nvSpPr>
        <p:spPr>
          <a:xfrm>
            <a:off x="749808" y="4544568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Printing method: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2423160" y="4544568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Traces technological development in printing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663440" y="1993392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Brief History of Postage Stamps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4663440" y="2377440"/>
            <a:ext cx="4114800" cy="457200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30" name="Shape 28"/>
          <p:cNvSpPr/>
          <p:nvPr/>
        </p:nvSpPr>
        <p:spPr>
          <a:xfrm>
            <a:off x="4663440" y="2377440"/>
            <a:ext cx="109728" cy="45720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1" name="Text 29"/>
          <p:cNvSpPr/>
          <p:nvPr/>
        </p:nvSpPr>
        <p:spPr>
          <a:xfrm>
            <a:off x="4828032" y="2404872"/>
            <a:ext cx="1097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1840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5961888" y="240487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World's first stamp — Penny Black (Britain), portrait of Queen Victoria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663440" y="2889504"/>
            <a:ext cx="4114800" cy="45720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34" name="Shape 32"/>
          <p:cNvSpPr/>
          <p:nvPr/>
        </p:nvSpPr>
        <p:spPr>
          <a:xfrm>
            <a:off x="4663440" y="2889504"/>
            <a:ext cx="109728" cy="45720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5" name="Text 33"/>
          <p:cNvSpPr/>
          <p:nvPr/>
        </p:nvSpPr>
        <p:spPr>
          <a:xfrm>
            <a:off x="4828032" y="2916936"/>
            <a:ext cx="1097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1850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5961888" y="2916936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British Guiana begins issuing its own stamps — among earliest in the Americas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663440" y="3401568"/>
            <a:ext cx="4114800" cy="457200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38" name="Shape 36"/>
          <p:cNvSpPr/>
          <p:nvPr/>
        </p:nvSpPr>
        <p:spPr>
          <a:xfrm>
            <a:off x="4663440" y="3401568"/>
            <a:ext cx="109728" cy="45720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9" name="Text 37"/>
          <p:cNvSpPr/>
          <p:nvPr/>
        </p:nvSpPr>
        <p:spPr>
          <a:xfrm>
            <a:off x="4828032" y="3429000"/>
            <a:ext cx="1097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1856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5961888" y="34290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British Guiana 1¢ Magenta issued — later becomes world's rarest stamp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4663440" y="3913632"/>
            <a:ext cx="4114800" cy="457200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42" name="Shape 40"/>
          <p:cNvSpPr/>
          <p:nvPr/>
        </p:nvSpPr>
        <p:spPr>
          <a:xfrm>
            <a:off x="4663440" y="3913632"/>
            <a:ext cx="109728" cy="45720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3" name="Text 41"/>
          <p:cNvSpPr/>
          <p:nvPr/>
        </p:nvSpPr>
        <p:spPr>
          <a:xfrm>
            <a:off x="4828032" y="3941064"/>
            <a:ext cx="1097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1966</a:t>
            </a:r>
            <a:endParaRPr lang="en-US" sz="1150" dirty="0"/>
          </a:p>
        </p:txBody>
      </p:sp>
      <p:sp>
        <p:nvSpPr>
          <p:cNvPr id="44" name="Text 42"/>
          <p:cNvSpPr/>
          <p:nvPr/>
        </p:nvSpPr>
        <p:spPr>
          <a:xfrm>
            <a:off x="5961888" y="3941064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Guyana issues first national stamps with new symbols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4663440" y="4425696"/>
            <a:ext cx="4114800" cy="457200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6" name="Shape 44"/>
          <p:cNvSpPr/>
          <p:nvPr/>
        </p:nvSpPr>
        <p:spPr>
          <a:xfrm>
            <a:off x="4663440" y="4425696"/>
            <a:ext cx="109728" cy="45720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7" name="Text 45"/>
          <p:cNvSpPr/>
          <p:nvPr/>
        </p:nvSpPr>
        <p:spPr>
          <a:xfrm>
            <a:off x="4828032" y="4453128"/>
            <a:ext cx="1097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1980s–today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5961888" y="445312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Guyanese stamps celebrate Amerindian culture, wildlife &amp; sports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Philately — The British Guiana 1¢ Magenta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Guyanese stamp at the centre of world philatelic history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84048" y="1024128"/>
            <a:ext cx="3840480" cy="3840480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14300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British Guiana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1¢ Magenta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77240" y="196596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BRITISH GUIANA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77240" y="2240280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CENT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77240" y="2487168"/>
            <a:ext cx="3017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⬡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777240" y="3035808"/>
            <a:ext cx="3017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EDE3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Damus Petimusque Vicissim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777240" y="3291840"/>
            <a:ext cx="3017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1856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407408" y="1024128"/>
            <a:ext cx="4389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Facts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4407408" y="1444752"/>
            <a:ext cx="4389120" cy="39319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17" name="Text 15"/>
          <p:cNvSpPr/>
          <p:nvPr/>
        </p:nvSpPr>
        <p:spPr>
          <a:xfrm>
            <a:off x="4480560" y="148132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Issued: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806440" y="1481328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1856, Demerara, British Guiana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407408" y="1892808"/>
            <a:ext cx="4389120" cy="393192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20" name="Text 18"/>
          <p:cNvSpPr/>
          <p:nvPr/>
        </p:nvSpPr>
        <p:spPr>
          <a:xfrm>
            <a:off x="4480560" y="1929384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created: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806440" y="1929384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printing when stamp shipment from London was delayed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407408" y="2340864"/>
            <a:ext cx="4389120" cy="39319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23" name="Text 21"/>
          <p:cNvSpPr/>
          <p:nvPr/>
        </p:nvSpPr>
        <p:spPr>
          <a:xfrm>
            <a:off x="4480560" y="237744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Denomination: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806440" y="2377440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cent — for newspaper postage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407408" y="2788920"/>
            <a:ext cx="4389120" cy="393192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26" name="Text 24"/>
          <p:cNvSpPr/>
          <p:nvPr/>
        </p:nvSpPr>
        <p:spPr>
          <a:xfrm>
            <a:off x="4480560" y="2825496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Design: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806440" y="2825496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+ colony motto: Damus Petimusque Vicissim (We give and seek in return)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407408" y="3236976"/>
            <a:ext cx="4389120" cy="39319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29" name="Text 27"/>
          <p:cNvSpPr/>
          <p:nvPr/>
        </p:nvSpPr>
        <p:spPr>
          <a:xfrm>
            <a:off x="4480560" y="327355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Known copies: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806440" y="3273552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ONE specimen known to exist worldwide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407408" y="3685032"/>
            <a:ext cx="4389120" cy="393192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32" name="Text 30"/>
          <p:cNvSpPr/>
          <p:nvPr/>
        </p:nvSpPr>
        <p:spPr>
          <a:xfrm>
            <a:off x="4480560" y="372160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(2021):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806440" y="3721608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Sold at auction for US $8.3 million — world's most valuable stamp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407408" y="4133088"/>
            <a:ext cx="4389120" cy="39319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35" name="Text 33"/>
          <p:cNvSpPr/>
          <p:nvPr/>
        </p:nvSpPr>
        <p:spPr>
          <a:xfrm>
            <a:off x="4480560" y="4169664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Custodian: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806440" y="4169664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British Library (acquired 2021)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407408" y="4581144"/>
            <a:ext cx="4389120" cy="393192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38" name="Text 36"/>
          <p:cNvSpPr/>
          <p:nvPr/>
        </p:nvSpPr>
        <p:spPr>
          <a:xfrm>
            <a:off x="4480560" y="461772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Significance: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806440" y="4617720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Placed Guyana at the absolute centre of world philately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932688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4" name="Text 2"/>
          <p:cNvSpPr/>
          <p:nvPr/>
        </p:nvSpPr>
        <p:spPr>
          <a:xfrm>
            <a:off x="384048" y="914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Philately — The British Guiana 1¢ Magenta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84048" y="64008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Guyanese stamp at the centre of world philatelic history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74320" y="4910328"/>
            <a:ext cx="8686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Guyana — HIST 1000 | Historical Methodology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1143000"/>
            <a:ext cx="3520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77240" y="196596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276058" y="5291773"/>
            <a:ext cx="3626657" cy="32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77240" y="2487168"/>
            <a:ext cx="3017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777240" y="3035808"/>
            <a:ext cx="3017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777240" y="3291840"/>
            <a:ext cx="3017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407408" y="1024128"/>
            <a:ext cx="4389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Facts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4407408" y="1444752"/>
            <a:ext cx="4389120" cy="39319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17" name="Text 15"/>
          <p:cNvSpPr/>
          <p:nvPr/>
        </p:nvSpPr>
        <p:spPr>
          <a:xfrm>
            <a:off x="4480560" y="148132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Issued: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806440" y="1481328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1856, Demerara, British Guiana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407408" y="1892808"/>
            <a:ext cx="4389120" cy="393192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20" name="Text 18"/>
          <p:cNvSpPr/>
          <p:nvPr/>
        </p:nvSpPr>
        <p:spPr>
          <a:xfrm>
            <a:off x="4480560" y="1929384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created: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806440" y="1929384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printing when stamp shipment from London was delayed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407408" y="2340864"/>
            <a:ext cx="4389120" cy="39319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23" name="Text 21"/>
          <p:cNvSpPr/>
          <p:nvPr/>
        </p:nvSpPr>
        <p:spPr>
          <a:xfrm>
            <a:off x="4480560" y="237744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Denomination: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806440" y="2377440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cent — for newspaper postage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407408" y="2788920"/>
            <a:ext cx="4389120" cy="393192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26" name="Text 24"/>
          <p:cNvSpPr/>
          <p:nvPr/>
        </p:nvSpPr>
        <p:spPr>
          <a:xfrm>
            <a:off x="4480560" y="2825496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Design: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806440" y="2825496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+ colony motto: Damus Petimusque Vicissim (We give and seek in return)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407408" y="3236976"/>
            <a:ext cx="4389120" cy="39319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29" name="Text 27"/>
          <p:cNvSpPr/>
          <p:nvPr/>
        </p:nvSpPr>
        <p:spPr>
          <a:xfrm>
            <a:off x="4480560" y="327355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Known copies: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806440" y="3273552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ONE specimen known to exist worldwide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407408" y="3685032"/>
            <a:ext cx="4389120" cy="393192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32" name="Text 30"/>
          <p:cNvSpPr/>
          <p:nvPr/>
        </p:nvSpPr>
        <p:spPr>
          <a:xfrm>
            <a:off x="4480560" y="372160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(2021):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806440" y="3721608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Sold at auction for US $8.3 million — world's most valuable stamp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407408" y="4133088"/>
            <a:ext cx="4389120" cy="393192"/>
          </a:xfrm>
          <a:prstGeom prst="rect">
            <a:avLst/>
          </a:prstGeom>
          <a:solidFill>
            <a:srgbClr val="EDE3CC"/>
          </a:solidFill>
          <a:ln/>
        </p:spPr>
      </p:sp>
      <p:sp>
        <p:nvSpPr>
          <p:cNvPr id="35" name="Text 33"/>
          <p:cNvSpPr/>
          <p:nvPr/>
        </p:nvSpPr>
        <p:spPr>
          <a:xfrm>
            <a:off x="4480560" y="4169664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Custodian: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806440" y="4169664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British Library (acquired 2021)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407408" y="4581144"/>
            <a:ext cx="4389120" cy="393192"/>
          </a:xfrm>
          <a:prstGeom prst="rect">
            <a:avLst/>
          </a:prstGeom>
          <a:solidFill>
            <a:srgbClr val="FAF7F2"/>
          </a:solidFill>
          <a:ln/>
        </p:spPr>
      </p:sp>
      <p:sp>
        <p:nvSpPr>
          <p:cNvPr id="38" name="Text 36"/>
          <p:cNvSpPr/>
          <p:nvPr/>
        </p:nvSpPr>
        <p:spPr>
          <a:xfrm>
            <a:off x="4480560" y="461772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Significance: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806440" y="4617720"/>
            <a:ext cx="2944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Placed Guyana at the absolute centre of world philately</a:t>
            </a:r>
            <a:endParaRPr lang="en-US" sz="1100" dirty="0"/>
          </a:p>
        </p:txBody>
      </p:sp>
      <p:pic>
        <p:nvPicPr>
          <p:cNvPr id="1026" name="Picture 2" descr="British Guiana 1c magenta - Wikipe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94" y="1273061"/>
            <a:ext cx="3487838" cy="3308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1221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2844</Words>
  <Application>Microsoft Office PowerPoint</Application>
  <PresentationFormat>On-screen Show (16:9)</PresentationFormat>
  <Paragraphs>405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Cambria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Auxiliary Sciences of History II</dc:title>
  <dc:subject>PptxGenJS Presentation</dc:subject>
  <dc:creator>University of Guyana</dc:creator>
  <cp:lastModifiedBy>Stephen Butters</cp:lastModifiedBy>
  <cp:revision>3</cp:revision>
  <dcterms:created xsi:type="dcterms:W3CDTF">2026-02-24T14:46:20Z</dcterms:created>
  <dcterms:modified xsi:type="dcterms:W3CDTF">2026-03-12T20:34:47Z</dcterms:modified>
</cp:coreProperties>
</file>